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74" r:id="rId3"/>
    <p:sldId id="296" r:id="rId4"/>
    <p:sldId id="275" r:id="rId5"/>
    <p:sldId id="276" r:id="rId6"/>
    <p:sldId id="278" r:id="rId7"/>
    <p:sldId id="279" r:id="rId8"/>
    <p:sldId id="280" r:id="rId9"/>
    <p:sldId id="283" r:id="rId10"/>
    <p:sldId id="284" r:id="rId11"/>
    <p:sldId id="292" r:id="rId12"/>
    <p:sldId id="293" r:id="rId13"/>
    <p:sldId id="295" r:id="rId14"/>
    <p:sldId id="286" r:id="rId15"/>
    <p:sldId id="285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3A"/>
    <a:srgbClr val="4ABD9B"/>
    <a:srgbClr val="E36156"/>
    <a:srgbClr val="AF3E26"/>
    <a:srgbClr val="663300"/>
    <a:srgbClr val="0A1D2C"/>
    <a:srgbClr val="040D14"/>
    <a:srgbClr val="4F4950"/>
    <a:srgbClr val="3A363B"/>
    <a:srgbClr val="112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8" autoAdjust="0"/>
  </p:normalViewPr>
  <p:slideViewPr>
    <p:cSldViewPr snapToGrid="0" showGuides="1">
      <p:cViewPr varScale="1">
        <p:scale>
          <a:sx n="88" d="100"/>
          <a:sy n="88" d="100"/>
        </p:scale>
        <p:origin x="-1086" y="-108"/>
      </p:cViewPr>
      <p:guideLst>
        <p:guide orient="horz" pos="2092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7F013-DA1F-4939-8DED-F574C64DCC5C}" type="datetimeFigureOut">
              <a:rPr lang="en-SG" smtClean="0"/>
              <a:t>4/10/2021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4BAD-0443-4EF5-B069-41BFA959C5D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790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4BAD-0443-4EF5-B069-41BFA959C5DC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063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4BAD-0443-4EF5-B069-41BFA959C5DC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2256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the notes icon, I’ve tried accessing it for several books but it’s a feature that’s currently down I assume. Is there a way to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4BAD-0443-4EF5-B069-41BFA959C5DC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395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7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4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28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2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9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1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1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FB9C-B8B9-40E0-B4B8-645B4B336EC9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57CA-94A2-4EF3-A21D-46A44A144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4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3175" y="1588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3" name="Rectangle 71"/>
          <p:cNvSpPr>
            <a:spLocks noChangeArrowheads="1"/>
          </p:cNvSpPr>
          <p:nvPr/>
        </p:nvSpPr>
        <p:spPr bwMode="auto">
          <a:xfrm>
            <a:off x="3875562" y="296863"/>
            <a:ext cx="1312863" cy="53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3175" y="1588"/>
            <a:ext cx="501650" cy="6858000"/>
          </a:xfrm>
          <a:prstGeom prst="rect">
            <a:avLst/>
          </a:prstGeom>
          <a:solidFill>
            <a:srgbClr val="0D2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8664575" y="1588"/>
            <a:ext cx="503238" cy="6858000"/>
          </a:xfrm>
          <a:prstGeom prst="rect">
            <a:avLst/>
          </a:prstGeom>
          <a:solidFill>
            <a:srgbClr val="0D2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6" name="Picture 2" descr="World Scienti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88" y="229379"/>
            <a:ext cx="2106124" cy="4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" name="TextBox 308"/>
          <p:cNvSpPr txBox="1"/>
          <p:nvPr/>
        </p:nvSpPr>
        <p:spPr>
          <a:xfrm>
            <a:off x="1255348" y="3115311"/>
            <a:ext cx="7409227" cy="166199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5400" b="1" dirty="0" smtClean="0">
                <a:solidFill>
                  <a:srgbClr val="0D27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Руководство пользователя</a:t>
            </a:r>
            <a:endParaRPr lang="en-US" sz="5400" b="1" dirty="0">
              <a:solidFill>
                <a:srgbClr val="0D27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8" name="Rectangle 71"/>
          <p:cNvSpPr>
            <a:spLocks noChangeArrowheads="1"/>
          </p:cNvSpPr>
          <p:nvPr/>
        </p:nvSpPr>
        <p:spPr bwMode="auto">
          <a:xfrm>
            <a:off x="2325255" y="4942675"/>
            <a:ext cx="1550307" cy="135778"/>
          </a:xfrm>
          <a:prstGeom prst="rect">
            <a:avLst/>
          </a:prstGeom>
          <a:solidFill>
            <a:srgbClr val="0D27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8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3" y="1074122"/>
            <a:ext cx="6936050" cy="49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207958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4ABD9B"/>
                </a:solidFill>
                <a:latin typeface="Arial Black" panose="020B0A04020102020204" pitchFamily="34" charset="0"/>
              </a:rPr>
              <a:t>E-reader</a:t>
            </a: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11809" y="1399076"/>
            <a:ext cx="287818" cy="420838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8290" y="1083705"/>
            <a:ext cx="343730" cy="315371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6848" y="1128994"/>
            <a:ext cx="205273" cy="229032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2935" y="1126874"/>
            <a:ext cx="205273" cy="229032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5156" y="253964"/>
            <a:ext cx="1189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Здесь можно управлять опциями по документу</a:t>
            </a:r>
            <a:endParaRPr lang="en-SG" sz="1000" dirty="0"/>
          </a:p>
        </p:txBody>
      </p:sp>
      <p:cxnSp>
        <p:nvCxnSpPr>
          <p:cNvPr id="15" name="Elbow Connector 14"/>
          <p:cNvCxnSpPr>
            <a:stCxn id="7" idx="0"/>
            <a:endCxn id="13" idx="2"/>
          </p:cNvCxnSpPr>
          <p:nvPr/>
        </p:nvCxnSpPr>
        <p:spPr>
          <a:xfrm rot="16200000" flipV="1">
            <a:off x="2879197" y="1122554"/>
            <a:ext cx="437226" cy="115817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25014" y="253964"/>
            <a:ext cx="1189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Здесь можно найти термины по документу</a:t>
            </a:r>
            <a:endParaRPr lang="en-SG" sz="10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75" y="2022167"/>
            <a:ext cx="1629757" cy="2024427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496648" y="177020"/>
            <a:ext cx="1577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Здесь можно скачать документ в </a:t>
            </a:r>
            <a:r>
              <a:rPr lang="en-US" sz="1000" dirty="0" smtClean="0"/>
              <a:t>PDF</a:t>
            </a:r>
            <a:endParaRPr lang="en-US" sz="1000" dirty="0"/>
          </a:p>
          <a:p>
            <a:pPr algn="ctr"/>
            <a:r>
              <a:rPr lang="en-US" sz="1000" dirty="0" smtClean="0"/>
              <a:t>(</a:t>
            </a:r>
            <a:r>
              <a:rPr lang="ru-RU" sz="1000" dirty="0" smtClean="0"/>
              <a:t>заметка: не все документы можно скачать</a:t>
            </a:r>
            <a:r>
              <a:rPr lang="en-US" sz="1000" dirty="0" smtClean="0"/>
              <a:t>)</a:t>
            </a:r>
            <a:endParaRPr lang="en-SG" sz="1000" dirty="0"/>
          </a:p>
        </p:txBody>
      </p:sp>
      <p:cxnSp>
        <p:nvCxnSpPr>
          <p:cNvPr id="28" name="Elbow Connector 27"/>
          <p:cNvCxnSpPr>
            <a:stCxn id="12" idx="0"/>
            <a:endCxn id="23" idx="2"/>
          </p:cNvCxnSpPr>
          <p:nvPr/>
        </p:nvCxnSpPr>
        <p:spPr>
          <a:xfrm rot="5400000" flipH="1" flipV="1">
            <a:off x="6378209" y="785325"/>
            <a:ext cx="318912" cy="364187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3"/>
            <a:endCxn id="26" idx="2"/>
          </p:cNvCxnSpPr>
          <p:nvPr/>
        </p:nvCxnSpPr>
        <p:spPr>
          <a:xfrm flipV="1">
            <a:off x="7262020" y="1038794"/>
            <a:ext cx="1023135" cy="202597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12293" idx="0"/>
          </p:cNvCxnSpPr>
          <p:nvPr/>
        </p:nvCxnSpPr>
        <p:spPr>
          <a:xfrm rot="16200000" flipH="1">
            <a:off x="7148149" y="949361"/>
            <a:ext cx="664141" cy="1481469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197844" y="1128994"/>
            <a:ext cx="205273" cy="229032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87272" y="407852"/>
            <a:ext cx="1374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Здесь можно выбрать удобный формат для поиска</a:t>
            </a:r>
            <a:endParaRPr lang="en-SG" sz="1000" dirty="0"/>
          </a:p>
        </p:txBody>
      </p:sp>
      <p:cxnSp>
        <p:nvCxnSpPr>
          <p:cNvPr id="43" name="Elbow Connector 42"/>
          <p:cNvCxnSpPr>
            <a:stCxn id="41" idx="0"/>
            <a:endCxn id="42" idx="2"/>
          </p:cNvCxnSpPr>
          <p:nvPr/>
        </p:nvCxnSpPr>
        <p:spPr>
          <a:xfrm rot="5400000" flipH="1" flipV="1">
            <a:off x="4603858" y="658473"/>
            <a:ext cx="167144" cy="773899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493145" y="3042761"/>
            <a:ext cx="1419946" cy="229032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4503" y="3729117"/>
            <a:ext cx="1685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Для просмотра документа </a:t>
            </a:r>
            <a:r>
              <a:rPr lang="ru-RU" sz="1000" dirty="0" err="1" smtClean="0"/>
              <a:t>офф-лайн</a:t>
            </a:r>
            <a:r>
              <a:rPr lang="en-US" sz="1000" dirty="0" smtClean="0"/>
              <a:t>:</a:t>
            </a:r>
            <a:endParaRPr lang="en-US" sz="1000" dirty="0"/>
          </a:p>
          <a:p>
            <a:pPr marL="228600" indent="-228600">
              <a:buAutoNum type="arabicPeriod"/>
            </a:pPr>
            <a:r>
              <a:rPr lang="ru-RU" sz="1000" dirty="0" smtClean="0"/>
              <a:t>Сохранить для онлайн чтения</a:t>
            </a:r>
            <a:endParaRPr lang="en-US" sz="1000" dirty="0"/>
          </a:p>
          <a:p>
            <a:pPr marL="228600" indent="-228600">
              <a:buAutoNum type="arabicPeriod"/>
            </a:pPr>
            <a:r>
              <a:rPr lang="ru-RU" sz="1000" dirty="0" smtClean="0"/>
              <a:t>Отметьте страницу в браузере</a:t>
            </a:r>
            <a:endParaRPr lang="en-US" sz="1000" dirty="0"/>
          </a:p>
          <a:p>
            <a:pPr marL="228600" indent="-228600">
              <a:buAutoNum type="arabicPeriod"/>
            </a:pPr>
            <a:r>
              <a:rPr lang="ru-RU" sz="1000" dirty="0" smtClean="0"/>
              <a:t>Кликните</a:t>
            </a:r>
            <a:r>
              <a:rPr lang="en-US" sz="1000" dirty="0" smtClean="0"/>
              <a:t> </a:t>
            </a:r>
            <a:r>
              <a:rPr lang="en-US" sz="1000" dirty="0"/>
              <a:t>“Reader Library” </a:t>
            </a:r>
            <a:r>
              <a:rPr lang="ru-RU" sz="1000" dirty="0" smtClean="0"/>
              <a:t>отметку на сервере для </a:t>
            </a:r>
            <a:r>
              <a:rPr lang="ru-RU" sz="1000" dirty="0" err="1" smtClean="0"/>
              <a:t>оффлайн</a:t>
            </a:r>
            <a:r>
              <a:rPr lang="ru-RU" sz="1000" dirty="0" smtClean="0"/>
              <a:t> библиотеки.</a:t>
            </a:r>
            <a:endParaRPr lang="en-US" sz="1000" dirty="0"/>
          </a:p>
          <a:p>
            <a:pPr marL="228600" indent="-228600">
              <a:buAutoNum type="arabicPeriod"/>
            </a:pPr>
            <a:r>
              <a:rPr lang="ru-RU" sz="1000" dirty="0" smtClean="0"/>
              <a:t>Найдите сохраненный </a:t>
            </a:r>
            <a:r>
              <a:rPr lang="ru-RU" sz="1000" dirty="0" err="1" smtClean="0"/>
              <a:t>оффлайн</a:t>
            </a:r>
            <a:r>
              <a:rPr lang="ru-RU" sz="1000" dirty="0" smtClean="0"/>
              <a:t> документы для просмотра в библиотеке</a:t>
            </a:r>
            <a:endParaRPr lang="en-SG" sz="1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69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71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74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75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76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92" name="Oval 91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6" name="Oval 95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7" name="Oval 96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8" name="Oval 97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9" name="Oval 98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0" name="Oval 99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1" name="Oval 100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2" name="Oval 101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Oval 102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4" name="Oval 103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5" name="Oval 104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6" name="Oval 105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7" name="Oval 106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6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4ABD9B"/>
                </a:solidFill>
                <a:latin typeface="Arial Black" panose="020B0A04020102020204" pitchFamily="34" charset="0"/>
              </a:rPr>
              <a:t>E-reader</a:t>
            </a: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50" y="574850"/>
            <a:ext cx="2646311" cy="460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03943" y="2237789"/>
            <a:ext cx="486960" cy="297746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2842" y="2737173"/>
            <a:ext cx="20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Нажмите сюда, чтобы скачать цитаты</a:t>
            </a:r>
            <a:endParaRPr lang="en-SG" sz="1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" y="3137283"/>
            <a:ext cx="3992350" cy="274658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Elbow Connector 10"/>
          <p:cNvCxnSpPr>
            <a:stCxn id="7" idx="1"/>
            <a:endCxn id="9" idx="0"/>
          </p:cNvCxnSpPr>
          <p:nvPr/>
        </p:nvCxnSpPr>
        <p:spPr>
          <a:xfrm rot="10800000" flipV="1">
            <a:off x="2584927" y="2386661"/>
            <a:ext cx="1719016" cy="350511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20675" y="666897"/>
            <a:ext cx="440276" cy="39153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0950" y="666750"/>
            <a:ext cx="520725" cy="391676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3823" y="670394"/>
            <a:ext cx="398407" cy="385414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44555" y="676422"/>
            <a:ext cx="398407" cy="379387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2337" y="654755"/>
            <a:ext cx="1326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Кликните для полных глав в документе</a:t>
            </a:r>
            <a:endParaRPr lang="en-SG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141158" y="2568695"/>
            <a:ext cx="17072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Кликните для доступа к </a:t>
            </a:r>
            <a:r>
              <a:rPr lang="en-US" sz="1000" dirty="0" smtClean="0"/>
              <a:t>Remarque</a:t>
            </a:r>
            <a:r>
              <a:rPr lang="ru-RU" sz="1000" dirty="0" smtClean="0"/>
              <a:t>. Поможет</a:t>
            </a:r>
            <a:r>
              <a:rPr lang="en-US" sz="1000" dirty="0" smtClean="0"/>
              <a:t> c</a:t>
            </a:r>
            <a:r>
              <a:rPr lang="ru-RU" sz="1000" dirty="0" smtClean="0"/>
              <a:t>оставить примечания, комментарии</a:t>
            </a:r>
            <a:r>
              <a:rPr lang="en-US" sz="1000" dirty="0" smtClean="0"/>
              <a:t> </a:t>
            </a:r>
            <a:r>
              <a:rPr lang="ru-RU" sz="1000" dirty="0" smtClean="0"/>
              <a:t>и проработать с коллегами после регистрации в аккаунте </a:t>
            </a:r>
            <a:r>
              <a:rPr lang="en-US" sz="1000" dirty="0" err="1" smtClean="0"/>
              <a:t>Remarq</a:t>
            </a:r>
            <a:r>
              <a:rPr lang="en-US" sz="1000" dirty="0" smtClean="0"/>
              <a:t>.</a:t>
            </a:r>
            <a:endParaRPr lang="en-SG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7226883" y="358283"/>
            <a:ext cx="14024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Кликните для большего количества ссылок, упоминаний документов и дополнительных рекомендационных материалов.</a:t>
            </a:r>
            <a:endParaRPr lang="en-SG" sz="1000" dirty="0"/>
          </a:p>
        </p:txBody>
      </p:sp>
      <p:cxnSp>
        <p:nvCxnSpPr>
          <p:cNvPr id="22" name="Elbow Connector 21"/>
          <p:cNvCxnSpPr>
            <a:stCxn id="15" idx="0"/>
            <a:endCxn id="19" idx="0"/>
          </p:cNvCxnSpPr>
          <p:nvPr/>
        </p:nvCxnSpPr>
        <p:spPr>
          <a:xfrm rot="16200000" flipV="1">
            <a:off x="3947112" y="-426805"/>
            <a:ext cx="12142" cy="2175261"/>
          </a:xfrm>
          <a:prstGeom prst="bentConnector3">
            <a:avLst>
              <a:gd name="adj1" fmla="val 1982721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8" idx="2"/>
            <a:endCxn id="20" idx="1"/>
          </p:cNvCxnSpPr>
          <p:nvPr/>
        </p:nvCxnSpPr>
        <p:spPr>
          <a:xfrm rot="16200000" flipH="1">
            <a:off x="5543627" y="1555940"/>
            <a:ext cx="2097662" cy="1097399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7" idx="3"/>
            <a:endCxn id="21" idx="1"/>
          </p:cNvCxnSpPr>
          <p:nvPr/>
        </p:nvCxnSpPr>
        <p:spPr>
          <a:xfrm>
            <a:off x="6702230" y="863101"/>
            <a:ext cx="524653" cy="79958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44307" y="1363873"/>
            <a:ext cx="1645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Кликните для индивидуальных материалов в рамках книги таких как цифры, таблицы, медиа и другие вспомогательные материалы.</a:t>
            </a:r>
            <a:endParaRPr lang="en-SG" sz="1000" dirty="0"/>
          </a:p>
        </p:txBody>
      </p:sp>
      <p:cxnSp>
        <p:nvCxnSpPr>
          <p:cNvPr id="38" name="Elbow Connector 37"/>
          <p:cNvCxnSpPr>
            <a:stCxn id="16" idx="2"/>
            <a:endCxn id="37" idx="3"/>
          </p:cNvCxnSpPr>
          <p:nvPr/>
        </p:nvCxnSpPr>
        <p:spPr>
          <a:xfrm rot="5400000">
            <a:off x="4010418" y="437753"/>
            <a:ext cx="890223" cy="2131568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8" name="Oval 77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9" name="Oval 78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0" name="Oval 79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1" name="Oval 80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2" name="Oval 81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3" name="Oval 82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4" name="Oval 83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5" name="Oval 84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6" name="Oval 85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7" name="Oval 86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8" name="Oval 87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9" name="Oval 88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93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42" y="948901"/>
            <a:ext cx="7098272" cy="437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>
                <a:solidFill>
                  <a:srgbClr val="4ABD9B"/>
                </a:solidFill>
                <a:latin typeface="Arial Black" panose="020B0A04020102020204" pitchFamily="34" charset="0"/>
              </a:rPr>
              <a:t>Особенность контента журнала</a:t>
            </a:r>
            <a:endParaRPr lang="en-US" sz="2700" dirty="0">
              <a:solidFill>
                <a:srgbClr val="4ABD9B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25" y="1781013"/>
            <a:ext cx="1024145" cy="632979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8199" y="2323619"/>
            <a:ext cx="486960" cy="22832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8" name="Elbow Connector 7"/>
          <p:cNvCxnSpPr>
            <a:stCxn id="7" idx="0"/>
            <a:endCxn id="14339" idx="1"/>
          </p:cNvCxnSpPr>
          <p:nvPr/>
        </p:nvCxnSpPr>
        <p:spPr>
          <a:xfrm rot="5400000" flipH="1" flipV="1">
            <a:off x="3083094" y="1576088"/>
            <a:ext cx="226116" cy="1268946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09922" y="2817214"/>
            <a:ext cx="243480" cy="263237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2539" y="2175097"/>
            <a:ext cx="1072720" cy="376102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3489" y="2810007"/>
            <a:ext cx="1005096" cy="265552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9660" y="970736"/>
            <a:ext cx="10643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Кликните и подпишитесь на определенные журналы. Некоторые журналы имеют открытый доступ для просмотра всеми.</a:t>
            </a:r>
            <a:endParaRPr lang="en-SG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59902" y="4010172"/>
            <a:ext cx="120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Добавьте журнал в фавориты для последующего быстрого доступа</a:t>
            </a:r>
            <a:endParaRPr lang="en-SG" sz="10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89" y="3137135"/>
            <a:ext cx="1454352" cy="274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Elbow Connector 18"/>
          <p:cNvCxnSpPr>
            <a:stCxn id="15" idx="2"/>
            <a:endCxn id="14340" idx="1"/>
          </p:cNvCxnSpPr>
          <p:nvPr/>
        </p:nvCxnSpPr>
        <p:spPr>
          <a:xfrm rot="16200000" flipH="1">
            <a:off x="6746009" y="3595587"/>
            <a:ext cx="1436509" cy="396452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3"/>
            <a:endCxn id="16" idx="2"/>
          </p:cNvCxnSpPr>
          <p:nvPr/>
        </p:nvCxnSpPr>
        <p:spPr>
          <a:xfrm>
            <a:off x="7855259" y="2363148"/>
            <a:ext cx="756571" cy="392692"/>
          </a:xfrm>
          <a:prstGeom prst="bentConnector4">
            <a:avLst>
              <a:gd name="adj1" fmla="val 14830"/>
              <a:gd name="adj2" fmla="val 158214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2" idx="2"/>
            <a:endCxn id="17" idx="0"/>
          </p:cNvCxnSpPr>
          <p:nvPr/>
        </p:nvCxnSpPr>
        <p:spPr>
          <a:xfrm rot="5400000">
            <a:off x="6032511" y="3411020"/>
            <a:ext cx="929721" cy="268582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74123" y="2825545"/>
            <a:ext cx="863900" cy="22832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15" y="3137135"/>
            <a:ext cx="1043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Кликните для просмотра всех доступных вопросов согласно датам публикации</a:t>
            </a:r>
            <a:endParaRPr lang="en-SG" sz="10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1" y="4512068"/>
            <a:ext cx="3748333" cy="135962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5" name="Elbow Connector 34"/>
          <p:cNvCxnSpPr>
            <a:stCxn id="32" idx="2"/>
            <a:endCxn id="33" idx="0"/>
          </p:cNvCxnSpPr>
          <p:nvPr/>
        </p:nvCxnSpPr>
        <p:spPr>
          <a:xfrm rot="5400000">
            <a:off x="1900777" y="1731839"/>
            <a:ext cx="83270" cy="2727323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6418" y="6058120"/>
            <a:ext cx="8654558" cy="635779"/>
            <a:chOff x="1" y="6073437"/>
            <a:chExt cx="8654558" cy="635779"/>
          </a:xfrm>
        </p:grpSpPr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69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86" name="Oval 85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0" name="Oval 89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1" name="Oval 90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2" name="Oval 91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3" name="Oval 92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4" name="Oval 93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5" name="Oval 94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6" name="Oval 95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7" name="Oval 96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8" name="Oval 97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9" name="Oval 98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0" name="Oval 99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1" name="Oval 100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09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rgbClr val="4ABD9B"/>
                </a:solidFill>
                <a:latin typeface="Arial Black" panose="020B0A04020102020204" pitchFamily="34" charset="0"/>
              </a:rPr>
              <a:t>Особенности </a:t>
            </a:r>
            <a:r>
              <a:rPr lang="ru-RU" sz="2700" dirty="0" smtClean="0">
                <a:solidFill>
                  <a:srgbClr val="4ABD9B"/>
                </a:solidFill>
                <a:latin typeface="Arial Black" panose="020B0A04020102020204" pitchFamily="34" charset="0"/>
              </a:rPr>
              <a:t>контента </a:t>
            </a:r>
            <a:r>
              <a:rPr lang="ru-RU" sz="2700" dirty="0">
                <a:solidFill>
                  <a:srgbClr val="4ABD9B"/>
                </a:solidFill>
                <a:latin typeface="Arial Black" panose="020B0A04020102020204" pitchFamily="34" charset="0"/>
              </a:rPr>
              <a:t>журнала</a:t>
            </a: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46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47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53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8" name="Oval 77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9" name="Oval 78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0" name="Oval 79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1" name="Oval 80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2" name="Oval 81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3" name="Oval 82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4" name="Oval 83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5" name="Oval 84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6" name="Oval 85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7" name="Oval 86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8" name="Oval 87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9" name="Oval 88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09" y="1047749"/>
            <a:ext cx="5767388" cy="457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966730" y="2610390"/>
            <a:ext cx="725408" cy="22832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102" y="2492341"/>
            <a:ext cx="1255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Кликните  для просмотра статьи в формате </a:t>
            </a:r>
            <a:r>
              <a:rPr lang="en-US" sz="1000" dirty="0" smtClean="0"/>
              <a:t>PDF. </a:t>
            </a:r>
            <a:r>
              <a:rPr lang="ru-RU" sz="1000" dirty="0" smtClean="0"/>
              <a:t>Не такая интерактивная, но возможно выбрать увеличение, скачивание или распечатать содержание</a:t>
            </a:r>
            <a:endParaRPr lang="en-SG" sz="1000" dirty="0"/>
          </a:p>
        </p:txBody>
      </p:sp>
      <p:cxnSp>
        <p:nvCxnSpPr>
          <p:cNvPr id="60" name="Elbow Connector 59"/>
          <p:cNvCxnSpPr>
            <a:stCxn id="44" idx="0"/>
            <a:endCxn id="59" idx="0"/>
          </p:cNvCxnSpPr>
          <p:nvPr/>
        </p:nvCxnSpPr>
        <p:spPr>
          <a:xfrm rot="16200000" flipV="1">
            <a:off x="1444028" y="1724984"/>
            <a:ext cx="118049" cy="1652764"/>
          </a:xfrm>
          <a:prstGeom prst="bentConnector3">
            <a:avLst>
              <a:gd name="adj1" fmla="val 293648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" y="4100837"/>
            <a:ext cx="3818013" cy="154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4676024" y="2619917"/>
            <a:ext cx="579368" cy="228318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69322" y="1702748"/>
            <a:ext cx="1307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You can choose to share the article via social media or email</a:t>
            </a:r>
            <a:endParaRPr lang="en-SG" sz="1000" dirty="0"/>
          </a:p>
        </p:txBody>
      </p:sp>
      <p:cxnSp>
        <p:nvCxnSpPr>
          <p:cNvPr id="63" name="Elbow Connector 62"/>
          <p:cNvCxnSpPr>
            <a:stCxn id="61" idx="0"/>
            <a:endCxn id="62" idx="2"/>
          </p:cNvCxnSpPr>
          <p:nvPr/>
        </p:nvCxnSpPr>
        <p:spPr>
          <a:xfrm rot="16200000" flipV="1">
            <a:off x="4612706" y="2266915"/>
            <a:ext cx="363171" cy="342834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348586" y="4758306"/>
            <a:ext cx="579368" cy="228318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48586" y="1028698"/>
            <a:ext cx="411527" cy="285749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80088" y="1028697"/>
            <a:ext cx="411527" cy="285749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208683" y="1028698"/>
            <a:ext cx="411527" cy="285749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95" y="2256746"/>
            <a:ext cx="965050" cy="853307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H="1">
            <a:off x="3951271" y="2734076"/>
            <a:ext cx="271398" cy="0"/>
          </a:xfrm>
          <a:prstGeom prst="straightConnector1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434159" y="470530"/>
            <a:ext cx="148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Нажмите, чтобы посмотреть цифры опубликованные в статье</a:t>
            </a:r>
            <a:endParaRPr lang="en-SG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7456899" y="1171571"/>
            <a:ext cx="148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Нажмите, чтобы посмотреть ссылки, использованные в статье</a:t>
            </a:r>
            <a:endParaRPr lang="en-SG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7327590" y="1768654"/>
            <a:ext cx="1633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Кликните, чтобы посмотреть соответствующие статьи</a:t>
            </a:r>
            <a:endParaRPr lang="en-SG" sz="1000" dirty="0"/>
          </a:p>
        </p:txBody>
      </p:sp>
      <p:cxnSp>
        <p:nvCxnSpPr>
          <p:cNvPr id="93" name="Elbow Connector 92"/>
          <p:cNvCxnSpPr>
            <a:stCxn id="66" idx="0"/>
            <a:endCxn id="90" idx="1"/>
          </p:cNvCxnSpPr>
          <p:nvPr/>
        </p:nvCxnSpPr>
        <p:spPr>
          <a:xfrm rot="5400000" flipH="1" flipV="1">
            <a:off x="6392142" y="-13318"/>
            <a:ext cx="204225" cy="1879809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67" idx="0"/>
          </p:cNvCxnSpPr>
          <p:nvPr/>
        </p:nvCxnSpPr>
        <p:spPr>
          <a:xfrm rot="16200000" flipH="1">
            <a:off x="6622374" y="392174"/>
            <a:ext cx="285749" cy="1558795"/>
          </a:xfrm>
          <a:prstGeom prst="bentConnector4">
            <a:avLst>
              <a:gd name="adj1" fmla="val -46666"/>
              <a:gd name="adj2" fmla="val 82875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68" idx="0"/>
          </p:cNvCxnSpPr>
          <p:nvPr/>
        </p:nvCxnSpPr>
        <p:spPr>
          <a:xfrm rot="16200000" flipH="1">
            <a:off x="6647415" y="795730"/>
            <a:ext cx="739956" cy="1205892"/>
          </a:xfrm>
          <a:prstGeom prst="bentConnector4">
            <a:avLst>
              <a:gd name="adj1" fmla="val -10298"/>
              <a:gd name="adj2" fmla="val 6643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327589" y="4590357"/>
            <a:ext cx="1481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Кликните для поиска большего количества статей по соответствующим темам, обсуждаемым в статье</a:t>
            </a:r>
            <a:endParaRPr lang="en-SG" sz="1000" dirty="0"/>
          </a:p>
        </p:txBody>
      </p:sp>
      <p:cxnSp>
        <p:nvCxnSpPr>
          <p:cNvPr id="103" name="Straight Arrow Connector 102"/>
          <p:cNvCxnSpPr>
            <a:stCxn id="65" idx="3"/>
            <a:endCxn id="98" idx="1"/>
          </p:cNvCxnSpPr>
          <p:nvPr/>
        </p:nvCxnSpPr>
        <p:spPr>
          <a:xfrm>
            <a:off x="5927954" y="4872465"/>
            <a:ext cx="1399635" cy="225724"/>
          </a:xfrm>
          <a:prstGeom prst="straightConnector1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6652290" y="1028698"/>
            <a:ext cx="411527" cy="285749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510631" y="2437641"/>
            <a:ext cx="1481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Нажмите для поиска большей информации о статье, такой как дата публикации и актуальные ключевые слова</a:t>
            </a:r>
            <a:endParaRPr lang="en-SG" sz="1000" dirty="0"/>
          </a:p>
        </p:txBody>
      </p:sp>
      <p:cxnSp>
        <p:nvCxnSpPr>
          <p:cNvPr id="116" name="Elbow Connector 115"/>
          <p:cNvCxnSpPr>
            <a:stCxn id="108" idx="3"/>
            <a:endCxn id="115" idx="1"/>
          </p:cNvCxnSpPr>
          <p:nvPr/>
        </p:nvCxnSpPr>
        <p:spPr>
          <a:xfrm>
            <a:off x="7063817" y="1171573"/>
            <a:ext cx="446814" cy="1773900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3086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rgbClr val="4ABD9B"/>
                </a:solidFill>
                <a:latin typeface="Arial Black" panose="020B0A04020102020204" pitchFamily="34" charset="0"/>
              </a:rPr>
              <a:t>Навигация в личном кабинете</a:t>
            </a:r>
          </a:p>
          <a:p>
            <a:pPr marL="0" indent="0">
              <a:buNone/>
            </a:pPr>
            <a:endParaRPr lang="en-US" sz="2700" dirty="0">
              <a:solidFill>
                <a:srgbClr val="4ABD9B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6" y="1448217"/>
            <a:ext cx="8158579" cy="30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099" y="4690321"/>
            <a:ext cx="54334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Личный кабинет позволяет управлять быстрым доступом к сохраненным статьям и документам, или купленным материалам для чтения. Он так же способствует созданию напоминаний или быстрым поискам по Вашим интересам.</a:t>
            </a:r>
            <a:endParaRPr lang="en-SG" sz="1000" dirty="0"/>
          </a:p>
        </p:txBody>
      </p:sp>
      <p:sp>
        <p:nvSpPr>
          <p:cNvPr id="8" name="Rectangle 7"/>
          <p:cNvSpPr/>
          <p:nvPr/>
        </p:nvSpPr>
        <p:spPr>
          <a:xfrm>
            <a:off x="647099" y="4728761"/>
            <a:ext cx="5328827" cy="489783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Oval 40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Oval 41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Oval 42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Oval 43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Oval 45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Oval 46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Oval 47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Oval 48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FFC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Oval 50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Oval 51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02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>
                <a:solidFill>
                  <a:srgbClr val="4ABD9B"/>
                </a:solidFill>
                <a:latin typeface="Arial Black" panose="020B0A04020102020204" pitchFamily="34" charset="0"/>
              </a:rPr>
              <a:t>Навигация в личном кабинете</a:t>
            </a:r>
            <a:endParaRPr lang="en-US" sz="2700" dirty="0">
              <a:solidFill>
                <a:srgbClr val="4ABD9B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60" y="979055"/>
            <a:ext cx="6990146" cy="489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1112" y="6030705"/>
            <a:ext cx="8654558" cy="720369"/>
            <a:chOff x="1" y="6069286"/>
            <a:chExt cx="8654558" cy="720369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655789" y="6069286"/>
              <a:ext cx="1392867" cy="72036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Book Content Feature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Oval 39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Oval 40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Oval 41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Oval 42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Oval 43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Oval 45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Oval 46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Oval 47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FFC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Oval 49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Oval 50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TextBox 33"/>
          <p:cNvSpPr txBox="1"/>
          <p:nvPr/>
        </p:nvSpPr>
        <p:spPr>
          <a:xfrm>
            <a:off x="665019" y="4728762"/>
            <a:ext cx="27203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Чтобы быть в курсе любых обновлений, установите напоминания по различным статьям, а так же книгам по Вашим интересам</a:t>
            </a:r>
            <a:endParaRPr lang="en-SG" sz="1000" dirty="0"/>
          </a:p>
        </p:txBody>
      </p:sp>
      <p:sp>
        <p:nvSpPr>
          <p:cNvPr id="35" name="Rectangle 34"/>
          <p:cNvSpPr/>
          <p:nvPr/>
        </p:nvSpPr>
        <p:spPr>
          <a:xfrm>
            <a:off x="780450" y="4728761"/>
            <a:ext cx="2439625" cy="553999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6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781300" cy="6858000"/>
          </a:xfrm>
          <a:prstGeom prst="rect">
            <a:avLst/>
          </a:prstGeom>
          <a:solidFill>
            <a:srgbClr val="0A1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194" y="2643603"/>
            <a:ext cx="1684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User Guide </a:t>
            </a:r>
          </a:p>
          <a:p>
            <a:pPr algn="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rPr>
              <a:t>Contents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77544" y="3429000"/>
            <a:ext cx="12704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33750" y="1366330"/>
            <a:ext cx="4385624" cy="452431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cs typeface="Calibri" panose="020F0502020204030204"/>
              </a:rPr>
              <a:t>Короткое введение</a:t>
            </a:r>
            <a:endParaRPr lang="en-US" dirty="0"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ea typeface="+mn-lt"/>
                <a:cs typeface="+mn-lt"/>
              </a:rPr>
              <a:t>Главная страница</a:t>
            </a:r>
            <a:endParaRPr lang="ru-RU" dirty="0">
              <a:ea typeface="+mn-lt"/>
              <a:cs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Вход</a:t>
            </a:r>
            <a:r>
              <a:rPr lang="en-US" dirty="0" smtClean="0"/>
              <a:t>/</a:t>
            </a:r>
            <a:r>
              <a:rPr lang="ru-RU" dirty="0" smtClean="0"/>
              <a:t>Регистрация для доступа</a:t>
            </a:r>
            <a:endParaRPr lang="en-US" dirty="0"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Особенности поиска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Особенности контента книги и журнала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Доступ в </a:t>
            </a:r>
            <a:r>
              <a:rPr lang="en-US" dirty="0" smtClean="0"/>
              <a:t>E-leader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Навигация в личном кабинете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74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tall building in a city&#10;&#10;Description generated with very high confidence">
            <a:extLst>
              <a:ext uri="{FF2B5EF4-FFF2-40B4-BE49-F238E27FC236}">
                <a16:creationId xmlns:a16="http://schemas.microsoft.com/office/drawing/2014/main" xmlns="" id="{5516B851-D297-4DD0-A5F1-96AF09A7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5" y="1840857"/>
            <a:ext cx="2913529" cy="2046731"/>
          </a:xfrm>
          <a:prstGeom prst="rect">
            <a:avLst/>
          </a:prstGeom>
        </p:spPr>
      </p:pic>
      <p:sp>
        <p:nvSpPr>
          <p:cNvPr id="5" name="Rectangle 283">
            <a:extLst>
              <a:ext uri="{FF2B5EF4-FFF2-40B4-BE49-F238E27FC236}">
                <a16:creationId xmlns:a16="http://schemas.microsoft.com/office/drawing/2014/main" xmlns="" id="{BC2D2F5E-C9FB-4BC7-BFC6-FB4AE6AC1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96" y="1588"/>
            <a:ext cx="503238" cy="6858000"/>
          </a:xfrm>
          <a:prstGeom prst="rect">
            <a:avLst/>
          </a:prstGeom>
          <a:solidFill>
            <a:srgbClr val="0D2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283">
            <a:extLst>
              <a:ext uri="{FF2B5EF4-FFF2-40B4-BE49-F238E27FC236}">
                <a16:creationId xmlns:a16="http://schemas.microsoft.com/office/drawing/2014/main" xmlns="" id="{A8A46B2E-B2F4-415E-942A-09D42FAB5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680" y="1587"/>
            <a:ext cx="503238" cy="6858000"/>
          </a:xfrm>
          <a:prstGeom prst="rect">
            <a:avLst/>
          </a:prstGeom>
          <a:solidFill>
            <a:srgbClr val="0D27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3B63A9-D599-46EC-A82D-539C6B817B84}"/>
              </a:ext>
            </a:extLst>
          </p:cNvPr>
          <p:cNvSpPr txBox="1"/>
          <p:nvPr/>
        </p:nvSpPr>
        <p:spPr>
          <a:xfrm>
            <a:off x="932329" y="564776"/>
            <a:ext cx="664284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dirty="0"/>
              <a:t>World</a:t>
            </a:r>
            <a:r>
              <a:rPr lang="en-GB" sz="3200" dirty="0"/>
              <a:t> </a:t>
            </a:r>
            <a:r>
              <a:rPr lang="en-GB" sz="4800" dirty="0"/>
              <a:t>Scientific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7F89DF-FD10-41CB-BDF5-9AB6FC3EEB0D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​</a:t>
            </a:r>
          </a:p>
        </p:txBody>
      </p:sp>
      <p:sp>
        <p:nvSpPr>
          <p:cNvPr id="10" name="Rectangle 71">
            <a:extLst>
              <a:ext uri="{FF2B5EF4-FFF2-40B4-BE49-F238E27FC236}">
                <a16:creationId xmlns:a16="http://schemas.microsoft.com/office/drawing/2014/main" xmlns="" id="{10736AA3-6A68-40B8-A165-BA160AECD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031" y="1401616"/>
            <a:ext cx="3146024" cy="126814"/>
          </a:xfrm>
          <a:prstGeom prst="rect">
            <a:avLst/>
          </a:prstGeom>
          <a:solidFill>
            <a:srgbClr val="0D27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CDC76F-23FA-4D7C-A462-0100869753B9}"/>
              </a:ext>
            </a:extLst>
          </p:cNvPr>
          <p:cNvSpPr txBox="1"/>
          <p:nvPr/>
        </p:nvSpPr>
        <p:spPr>
          <a:xfrm>
            <a:off x="3980329" y="1739154"/>
            <a:ext cx="446442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World Scientific Publishing Co Pte Ltd </a:t>
            </a:r>
            <a:r>
              <a:rPr lang="ru-RU" sz="1400" dirty="0"/>
              <a:t>был основан в</a:t>
            </a:r>
            <a:r>
              <a:rPr lang="en-US" sz="1400" dirty="0"/>
              <a:t> 1981. </a:t>
            </a:r>
            <a:r>
              <a:rPr lang="ru-RU" sz="1400" dirty="0"/>
              <a:t>На сегодняшний день офисы компании располагаются в Нью Джерси, Лондоне, Мюнхене, Женеве, Токио, Гонконге, Тайбэй, Пекине, Шанхае, </a:t>
            </a:r>
            <a:r>
              <a:rPr lang="ru-RU" sz="1400" dirty="0" err="1"/>
              <a:t>Тяньцзине</a:t>
            </a:r>
            <a:r>
              <a:rPr lang="ru-RU" sz="1400" dirty="0"/>
              <a:t> и </a:t>
            </a:r>
            <a:r>
              <a:rPr lang="ru-RU" sz="1400" dirty="0" err="1"/>
              <a:t>Ченнай</a:t>
            </a:r>
            <a:r>
              <a:rPr lang="ru-RU" sz="1400" dirty="0"/>
              <a:t>.</a:t>
            </a:r>
          </a:p>
          <a:p>
            <a:r>
              <a:rPr lang="ru-RU" sz="1400" dirty="0"/>
              <a:t>За три года, компания стала одним из ведущих профессиональных издательств в мире, а так же самым крупным международным издательством в Азиатско-Тихоокеанском регионе.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E9668B-AE47-46F6-AF49-64FEFB48B989}"/>
              </a:ext>
            </a:extLst>
          </p:cNvPr>
          <p:cNvSpPr txBox="1"/>
          <p:nvPr/>
        </p:nvSpPr>
        <p:spPr>
          <a:xfrm>
            <a:off x="1075204" y="4194921"/>
            <a:ext cx="736898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В 1991 году, мы подписали протокол о соглашении с Нобелевской организацией о публикации полной серии Нобелевских лекций по всем областям, охватывая издания с 1901 по 2005 года. Относительно недавно мы расширили договор, добавив лекции с 2006 по 2010 годы.</a:t>
            </a:r>
          </a:p>
          <a:p>
            <a:r>
              <a:rPr lang="ru-RU" dirty="0"/>
              <a:t>Сегодня мы продолжаем работать с различными Нобелевскими лауреатами и другими влиятельными учеными над публикацией самых последних захватывающих материалов Науки, Технологии и Медицины</a:t>
            </a:r>
            <a:endParaRPr lang="en-GB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29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6"/>
            <a:ext cx="2058254" cy="4026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700" dirty="0" smtClean="0">
                <a:solidFill>
                  <a:srgbClr val="4ABD9B"/>
                </a:solidFill>
                <a:latin typeface="Arial Black" panose="020B0A04020102020204" pitchFamily="34" charset="0"/>
              </a:rPr>
              <a:t>Главная страница</a:t>
            </a:r>
            <a:endParaRPr lang="en-US" sz="2700" dirty="0">
              <a:solidFill>
                <a:srgbClr val="4ABD9B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096215" y="183676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64" y="1270155"/>
            <a:ext cx="5920876" cy="420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Rectangle 135"/>
          <p:cNvSpPr/>
          <p:nvPr/>
        </p:nvSpPr>
        <p:spPr>
          <a:xfrm>
            <a:off x="6989974" y="1270155"/>
            <a:ext cx="228555" cy="26850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526934" y="1281883"/>
            <a:ext cx="228555" cy="26850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794936" y="1532795"/>
            <a:ext cx="939472" cy="26850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4" name="Elbow Connector 3"/>
          <p:cNvCxnSpPr>
            <a:stCxn id="136" idx="3"/>
          </p:cNvCxnSpPr>
          <p:nvPr/>
        </p:nvCxnSpPr>
        <p:spPr>
          <a:xfrm>
            <a:off x="7218529" y="1404405"/>
            <a:ext cx="852809" cy="396890"/>
          </a:xfrm>
          <a:prstGeom prst="bentConnector3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71338" y="1539548"/>
            <a:ext cx="8537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Зарегистрируйтесь для </a:t>
            </a:r>
            <a:r>
              <a:rPr lang="ru-RU" sz="1000" dirty="0" err="1" smtClean="0"/>
              <a:t>доп</a:t>
            </a:r>
            <a:r>
              <a:rPr lang="ru-RU" sz="1000" dirty="0" smtClean="0"/>
              <a:t> преимуществ</a:t>
            </a:r>
            <a:endParaRPr lang="en-SG" sz="1000" dirty="0"/>
          </a:p>
        </p:txBody>
      </p:sp>
      <p:cxnSp>
        <p:nvCxnSpPr>
          <p:cNvPr id="140" name="Elbow Connector 139"/>
          <p:cNvCxnSpPr>
            <a:stCxn id="135" idx="0"/>
          </p:cNvCxnSpPr>
          <p:nvPr/>
        </p:nvCxnSpPr>
        <p:spPr>
          <a:xfrm rot="16200000" flipV="1">
            <a:off x="6275123" y="915794"/>
            <a:ext cx="323093" cy="409086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5095788" y="641447"/>
            <a:ext cx="1379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 фильтрам и расширенному поиску можно найти определенные книги </a:t>
            </a:r>
            <a:endParaRPr lang="en-SG" sz="1000" dirty="0"/>
          </a:p>
        </p:txBody>
      </p:sp>
      <p:cxnSp>
        <p:nvCxnSpPr>
          <p:cNvPr id="149" name="Elbow Connector 148"/>
          <p:cNvCxnSpPr>
            <a:stCxn id="137" idx="1"/>
            <a:endCxn id="153" idx="0"/>
          </p:cNvCxnSpPr>
          <p:nvPr/>
        </p:nvCxnSpPr>
        <p:spPr>
          <a:xfrm rot="10800000" flipV="1">
            <a:off x="828526" y="1667044"/>
            <a:ext cx="966410" cy="426501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38930" y="2093546"/>
            <a:ext cx="1379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Можно искать журналы/книги, рекомендации или по теме</a:t>
            </a:r>
            <a:endParaRPr lang="en-SG" sz="1000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161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162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163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165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166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167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168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69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70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71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72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173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154" name="Oval 153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FFC000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8" name="Oval 177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9" name="Oval 178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0" name="Oval 179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1" name="Oval 180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2" name="Oval 181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3" name="Oval 182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4" name="Oval 183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5" name="Oval 184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6" name="Oval 185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7" name="Oval 186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8" name="Oval 187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9" name="Oval 188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43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490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>
                <a:solidFill>
                  <a:srgbClr val="4ABD9B"/>
                </a:solidFill>
                <a:latin typeface="Arial Black" panose="020B0A04020102020204" pitchFamily="34" charset="0"/>
              </a:rPr>
              <a:t>Вход/Регистрация для доступа</a:t>
            </a: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4" y="1373205"/>
            <a:ext cx="42767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08" y="4000500"/>
            <a:ext cx="2306831" cy="141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6184" y="1524000"/>
            <a:ext cx="1441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Возможно зайти как физическое лицо (через </a:t>
            </a:r>
            <a:r>
              <a:rPr lang="en-US" sz="1000" dirty="0" smtClean="0"/>
              <a:t>LinkedIn, Facebook </a:t>
            </a:r>
            <a:r>
              <a:rPr lang="ru-RU" sz="1000" dirty="0" smtClean="0"/>
              <a:t>либо почту), либо в качестве юр. лица</a:t>
            </a:r>
            <a:endParaRPr lang="en-SG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0667" y="3521259"/>
            <a:ext cx="2391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Внизу есть кнопка «Новый пользователь» для регистрации новых лиц</a:t>
            </a:r>
            <a:endParaRPr lang="en-SG" sz="1000" dirty="0"/>
          </a:p>
        </p:txBody>
      </p:sp>
      <p:cxnSp>
        <p:nvCxnSpPr>
          <p:cNvPr id="12" name="Elbow Connector 11"/>
          <p:cNvCxnSpPr>
            <a:endCxn id="11" idx="1"/>
          </p:cNvCxnSpPr>
          <p:nvPr/>
        </p:nvCxnSpPr>
        <p:spPr>
          <a:xfrm flipV="1">
            <a:off x="4230258" y="3798258"/>
            <a:ext cx="2100409" cy="1124724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84676" y="4791071"/>
            <a:ext cx="645582" cy="261218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AF3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Oval 33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5" name="Oval 34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Oval 35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Oval 36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Oval 37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Oval 38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Oval 39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Oval 40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Oval 41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Oval 42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Oval 43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3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6" y="899365"/>
            <a:ext cx="8384453" cy="162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>
                <a:solidFill>
                  <a:srgbClr val="4ABD9B"/>
                </a:solidFill>
                <a:latin typeface="Arial Black" panose="020B0A04020102020204" pitchFamily="34" charset="0"/>
              </a:rPr>
              <a:t>ПОИСК</a:t>
            </a:r>
            <a:endParaRPr lang="en-US" sz="2700" dirty="0">
              <a:solidFill>
                <a:srgbClr val="4ABD9B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2175" y="1612466"/>
            <a:ext cx="1291165" cy="33771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0" name="Elbow Connector 9"/>
          <p:cNvCxnSpPr>
            <a:stCxn id="9" idx="2"/>
            <a:endCxn id="11" idx="1"/>
          </p:cNvCxnSpPr>
          <p:nvPr/>
        </p:nvCxnSpPr>
        <p:spPr>
          <a:xfrm rot="16200000" flipH="1">
            <a:off x="845008" y="2162925"/>
            <a:ext cx="1019394" cy="593895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51653" y="2615627"/>
            <a:ext cx="223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Нажимаем сюда для поиска любых книг, либо выбираем из выпадающего списка поиск по ключевым словам, цитатам</a:t>
            </a:r>
            <a:endParaRPr lang="en-SG" sz="1000" dirty="0"/>
          </a:p>
        </p:txBody>
      </p:sp>
      <p:sp>
        <p:nvSpPr>
          <p:cNvPr id="15" name="Rectangle 14"/>
          <p:cNvSpPr/>
          <p:nvPr/>
        </p:nvSpPr>
        <p:spPr>
          <a:xfrm>
            <a:off x="7847860" y="1655130"/>
            <a:ext cx="895500" cy="20884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3998" y="2643571"/>
            <a:ext cx="207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Нажимаем сюда для более расширенного поиска</a:t>
            </a:r>
            <a:endParaRPr lang="en-SG" sz="1000" dirty="0"/>
          </a:p>
        </p:txBody>
      </p:sp>
      <p:cxnSp>
        <p:nvCxnSpPr>
          <p:cNvPr id="17" name="Elbow Connector 16"/>
          <p:cNvCxnSpPr>
            <a:stCxn id="15" idx="2"/>
            <a:endCxn id="16" idx="3"/>
          </p:cNvCxnSpPr>
          <p:nvPr/>
        </p:nvCxnSpPr>
        <p:spPr>
          <a:xfrm rot="5400000">
            <a:off x="7653664" y="2201680"/>
            <a:ext cx="979656" cy="304237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8" y="3437792"/>
            <a:ext cx="8283192" cy="139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77684" y="4957451"/>
            <a:ext cx="4136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Поисковая  строка содержит предиктивный набор с целью облегчения поиска</a:t>
            </a:r>
          </a:p>
          <a:p>
            <a:endParaRPr lang="en-SG" sz="1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45" name="Oval 44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AF3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Oval 48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Oval 49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Oval 50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Oval 51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Oval 52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4" name="Oval 53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Oval 54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Oval 55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Oval 56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Oval 57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Oval 58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Oval 59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/>
          <p:cNvSpPr/>
          <p:nvPr/>
        </p:nvSpPr>
        <p:spPr>
          <a:xfrm>
            <a:off x="1795860" y="4945477"/>
            <a:ext cx="2698303" cy="258195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93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>
                <a:solidFill>
                  <a:srgbClr val="4ABD9B"/>
                </a:solidFill>
                <a:latin typeface="Arial Black" panose="020B0A04020102020204" pitchFamily="34" charset="0"/>
              </a:rPr>
              <a:t>Расширенный поиск</a:t>
            </a:r>
            <a:endParaRPr lang="en-US" sz="2700" dirty="0">
              <a:solidFill>
                <a:srgbClr val="4ABD9B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28" y="1597383"/>
            <a:ext cx="6761433" cy="413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98" y="2522782"/>
            <a:ext cx="1194872" cy="166994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Elbow Connector 8"/>
          <p:cNvCxnSpPr>
            <a:stCxn id="15" idx="1"/>
            <a:endCxn id="5124" idx="0"/>
          </p:cNvCxnSpPr>
          <p:nvPr/>
        </p:nvCxnSpPr>
        <p:spPr>
          <a:xfrm rot="10800000" flipV="1">
            <a:off x="850834" y="2072464"/>
            <a:ext cx="597436" cy="450318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48270" y="1938214"/>
            <a:ext cx="939472" cy="26850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4941" y="1947006"/>
            <a:ext cx="597406" cy="165771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9" name="Elbow Connector 18"/>
          <p:cNvCxnSpPr>
            <a:endCxn id="22" idx="1"/>
          </p:cNvCxnSpPr>
          <p:nvPr/>
        </p:nvCxnSpPr>
        <p:spPr>
          <a:xfrm rot="5400000" flipH="1" flipV="1">
            <a:off x="5995448" y="1216350"/>
            <a:ext cx="890070" cy="553675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17321" y="771153"/>
            <a:ext cx="1441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Подсказки для облегчения поиска определенных книг</a:t>
            </a:r>
            <a:endParaRPr lang="en-SG" sz="1000" dirty="0"/>
          </a:p>
        </p:txBody>
      </p:sp>
      <p:sp>
        <p:nvSpPr>
          <p:cNvPr id="24" name="Rectangle 23"/>
          <p:cNvSpPr/>
          <p:nvPr/>
        </p:nvSpPr>
        <p:spPr>
          <a:xfrm>
            <a:off x="2989854" y="1573782"/>
            <a:ext cx="658954" cy="268500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54413" y="1045014"/>
            <a:ext cx="1441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Доступно только для зарегистрированных пользователей</a:t>
            </a:r>
            <a:endParaRPr lang="en-SG" sz="1000" dirty="0"/>
          </a:p>
        </p:txBody>
      </p:sp>
      <p:cxnSp>
        <p:nvCxnSpPr>
          <p:cNvPr id="26" name="Elbow Connector 25"/>
          <p:cNvCxnSpPr>
            <a:endCxn id="25" idx="1"/>
          </p:cNvCxnSpPr>
          <p:nvPr/>
        </p:nvCxnSpPr>
        <p:spPr>
          <a:xfrm flipV="1">
            <a:off x="3645647" y="1322013"/>
            <a:ext cx="408766" cy="278508"/>
          </a:xfrm>
          <a:prstGeom prst="bentConnector3">
            <a:avLst>
              <a:gd name="adj1" fmla="val 50000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AF3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Oval 47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Oval 48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Oval 49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Oval 50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Oval 51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Oval 52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4" name="Oval 53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Oval 54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Oval 55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Oval 56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Oval 57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Oval 59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7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>
                <a:solidFill>
                  <a:srgbClr val="4ABD9B"/>
                </a:solidFill>
                <a:latin typeface="Arial Black" panose="020B0A04020102020204" pitchFamily="34" charset="0"/>
              </a:rPr>
              <a:t>Управление поиском</a:t>
            </a:r>
            <a:endParaRPr lang="en-US" sz="2700" dirty="0">
              <a:solidFill>
                <a:srgbClr val="4ABD9B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7" y="1847682"/>
            <a:ext cx="7145182" cy="384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29810" y="2792954"/>
            <a:ext cx="2446629" cy="3018438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956" y="3421158"/>
            <a:ext cx="1080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Кликаем сюда, чтобы отфильтровать поиск, основанный на типе публикации, типе статьи, дате публикации, авторе, публикациях, ключевых словах, предметах</a:t>
            </a:r>
            <a:endParaRPr lang="en-SG" sz="1000" dirty="0"/>
          </a:p>
        </p:txBody>
      </p:sp>
      <p:sp>
        <p:nvSpPr>
          <p:cNvPr id="10" name="Rectangle 9"/>
          <p:cNvSpPr/>
          <p:nvPr/>
        </p:nvSpPr>
        <p:spPr>
          <a:xfrm>
            <a:off x="7188775" y="3195190"/>
            <a:ext cx="667743" cy="165771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922" y="2827253"/>
            <a:ext cx="597406" cy="165771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8775" y="3489607"/>
            <a:ext cx="846522" cy="165771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1538" y="3141807"/>
            <a:ext cx="1628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Click here if you are looking for book titles with the specific search term</a:t>
            </a:r>
            <a:endParaRPr lang="en-SG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95535" y="832019"/>
            <a:ext cx="1698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Здесь можно сохранить поиски и получить напоминания по новым </a:t>
            </a:r>
            <a:r>
              <a:rPr lang="ru-RU" sz="1000" dirty="0" err="1" smtClean="0"/>
              <a:t>контентам</a:t>
            </a:r>
            <a:r>
              <a:rPr lang="ru-RU" sz="1000" dirty="0" smtClean="0"/>
              <a:t>, которые соответствуют критериям поиска.</a:t>
            </a:r>
            <a:endParaRPr lang="en-SG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8035297" y="3807989"/>
            <a:ext cx="958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Отсортируйте результаты согласно актуальности или дате</a:t>
            </a:r>
            <a:endParaRPr lang="en-SG" sz="1000" dirty="0"/>
          </a:p>
        </p:txBody>
      </p:sp>
      <p:cxnSp>
        <p:nvCxnSpPr>
          <p:cNvPr id="16" name="Elbow Connector 15"/>
          <p:cNvCxnSpPr/>
          <p:nvPr/>
        </p:nvCxnSpPr>
        <p:spPr>
          <a:xfrm rot="10800000" flipV="1">
            <a:off x="425866" y="3529372"/>
            <a:ext cx="597436" cy="450318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3"/>
          </p:cNvCxnSpPr>
          <p:nvPr/>
        </p:nvCxnSpPr>
        <p:spPr>
          <a:xfrm>
            <a:off x="5790328" y="2910139"/>
            <a:ext cx="115449" cy="231668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3"/>
            <a:endCxn id="14" idx="2"/>
          </p:cNvCxnSpPr>
          <p:nvPr/>
        </p:nvCxnSpPr>
        <p:spPr>
          <a:xfrm flipV="1">
            <a:off x="7856518" y="1847682"/>
            <a:ext cx="288161" cy="1430394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5" idx="1"/>
          </p:cNvCxnSpPr>
          <p:nvPr/>
        </p:nvCxnSpPr>
        <p:spPr>
          <a:xfrm rot="16200000" flipH="1">
            <a:off x="7594618" y="3798197"/>
            <a:ext cx="543070" cy="338288"/>
          </a:xfrm>
          <a:prstGeom prst="bentConnector2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69" y="936776"/>
            <a:ext cx="2695905" cy="1630527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2" name="Elbow Connector 31"/>
          <p:cNvCxnSpPr>
            <a:stCxn id="33" idx="3"/>
            <a:endCxn id="6148" idx="3"/>
          </p:cNvCxnSpPr>
          <p:nvPr/>
        </p:nvCxnSpPr>
        <p:spPr>
          <a:xfrm flipV="1">
            <a:off x="4287241" y="1752040"/>
            <a:ext cx="501233" cy="1831620"/>
          </a:xfrm>
          <a:prstGeom prst="bentConnector3">
            <a:avLst>
              <a:gd name="adj1" fmla="val 145608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83455" y="3500774"/>
            <a:ext cx="703786" cy="165771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5143" y="1062851"/>
            <a:ext cx="1628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Точный расширенный поиск с дополнительными свойствами</a:t>
            </a:r>
            <a:endParaRPr lang="en-SG" sz="1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54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62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63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67" name="Oval 66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AF3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1" name="Oval 70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2" name="Oval 71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3" name="Oval 72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4" name="Oval 73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5" name="Oval 74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6" name="Oval 75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7" name="Oval 76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8" name="Oval 77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9" name="Oval 78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0" name="Oval 79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1" name="Oval 80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2" name="Oval 81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6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2"/>
          <p:cNvSpPr>
            <a:spLocks noGrp="1"/>
          </p:cNvSpPr>
          <p:nvPr>
            <p:ph idx="1"/>
          </p:nvPr>
        </p:nvSpPr>
        <p:spPr>
          <a:xfrm>
            <a:off x="206418" y="476547"/>
            <a:ext cx="8613732" cy="50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>
                <a:solidFill>
                  <a:srgbClr val="4ABD9B"/>
                </a:solidFill>
                <a:latin typeface="Arial Black" panose="020B0A04020102020204" pitchFamily="34" charset="0"/>
              </a:rPr>
              <a:t>Доступ к документам</a:t>
            </a:r>
            <a:endParaRPr lang="en-US" sz="2700" dirty="0">
              <a:solidFill>
                <a:srgbClr val="4ABD9B"/>
              </a:solidFill>
              <a:latin typeface="Arial Black" panose="020B0A04020102020204" pitchFamily="34" charset="0"/>
            </a:endParaRPr>
          </a:p>
        </p:txBody>
      </p:sp>
      <p:sp>
        <p:nvSpPr>
          <p:cNvPr id="131" name="Rectangle 283"/>
          <p:cNvSpPr>
            <a:spLocks noChangeArrowheads="1"/>
          </p:cNvSpPr>
          <p:nvPr/>
        </p:nvSpPr>
        <p:spPr bwMode="auto">
          <a:xfrm rot="16200000">
            <a:off x="4103914" y="1832428"/>
            <a:ext cx="936171" cy="9144000"/>
          </a:xfrm>
          <a:prstGeom prst="rect">
            <a:avLst/>
          </a:prstGeom>
          <a:solidFill>
            <a:srgbClr val="112E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71"/>
          <p:cNvSpPr>
            <a:spLocks noChangeArrowheads="1"/>
          </p:cNvSpPr>
          <p:nvPr/>
        </p:nvSpPr>
        <p:spPr bwMode="auto">
          <a:xfrm>
            <a:off x="358907" y="272074"/>
            <a:ext cx="1550307" cy="135778"/>
          </a:xfrm>
          <a:prstGeom prst="rect">
            <a:avLst/>
          </a:prstGeom>
          <a:solidFill>
            <a:srgbClr val="E361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01" y="1314053"/>
            <a:ext cx="7056554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52050" y="5040777"/>
            <a:ext cx="358157" cy="170564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3653" y="4227499"/>
            <a:ext cx="133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Здесь доступ к </a:t>
            </a:r>
            <a:r>
              <a:rPr lang="en-US" sz="1000" dirty="0" smtClean="0"/>
              <a:t>e-reader </a:t>
            </a:r>
            <a:r>
              <a:rPr lang="ru-RU" sz="1000" dirty="0" smtClean="0"/>
              <a:t>документа</a:t>
            </a:r>
            <a:endParaRPr lang="en-SG" sz="1000" dirty="0"/>
          </a:p>
        </p:txBody>
      </p:sp>
      <p:cxnSp>
        <p:nvCxnSpPr>
          <p:cNvPr id="9" name="Elbow Connector 8"/>
          <p:cNvCxnSpPr>
            <a:stCxn id="7" idx="3"/>
            <a:endCxn id="8" idx="3"/>
          </p:cNvCxnSpPr>
          <p:nvPr/>
        </p:nvCxnSpPr>
        <p:spPr>
          <a:xfrm flipV="1">
            <a:off x="8510207" y="4427554"/>
            <a:ext cx="80401" cy="698505"/>
          </a:xfrm>
          <a:prstGeom prst="bentConnector3">
            <a:avLst>
              <a:gd name="adj1" fmla="val 384325"/>
            </a:avLst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42018" y="5051622"/>
            <a:ext cx="1099377" cy="159719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886" y="4854482"/>
            <a:ext cx="1182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Здесь можно прочитать краткую аннотацию к каждой главе</a:t>
            </a:r>
            <a:endParaRPr lang="en-SG" sz="1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1112" y="6034856"/>
            <a:ext cx="8654558" cy="635779"/>
            <a:chOff x="1" y="6073437"/>
            <a:chExt cx="8654558" cy="635779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1" y="6240706"/>
              <a:ext cx="1436030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Homepage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1311730" y="6159893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Signing up/ Logging in</a:t>
              </a: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525528" y="6150466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Search Features</a:t>
              </a: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708724" y="6294682"/>
              <a:ext cx="1436030" cy="2695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E-reader</a:t>
              </a: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5923198" y="6073437"/>
              <a:ext cx="1436030" cy="629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Journal Content Feature</a:t>
              </a: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7218529" y="6170060"/>
              <a:ext cx="1436030" cy="5391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Navigating account</a:t>
              </a: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1163030" y="6243278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2534955" y="6274181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3690159" y="62904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739549" y="6276333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5919085" y="6288000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7110719" y="6287999"/>
              <a:ext cx="290659" cy="2900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>
                  <a:solidFill>
                    <a:srgbClr val="4ABD9B"/>
                  </a:solidFill>
                  <a:latin typeface="Arial Black" panose="020B0A04020102020204" pitchFamily="34" charset="0"/>
                </a:rPr>
                <a:t>|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665019" y="6669704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rgbClr val="AF3E26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241417" y="6674703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Oval 50"/>
          <p:cNvSpPr/>
          <p:nvPr/>
        </p:nvSpPr>
        <p:spPr>
          <a:xfrm>
            <a:off x="3462545" y="667894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Oval 51"/>
          <p:cNvSpPr/>
          <p:nvPr/>
        </p:nvSpPr>
        <p:spPr>
          <a:xfrm>
            <a:off x="3684218" y="667987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Oval 52"/>
          <p:cNvSpPr/>
          <p:nvPr/>
        </p:nvSpPr>
        <p:spPr>
          <a:xfrm>
            <a:off x="4364853" y="668448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4" name="Oval 53"/>
          <p:cNvSpPr/>
          <p:nvPr/>
        </p:nvSpPr>
        <p:spPr>
          <a:xfrm>
            <a:off x="4585981" y="6688726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5" name="Oval 54"/>
          <p:cNvSpPr/>
          <p:nvPr/>
        </p:nvSpPr>
        <p:spPr>
          <a:xfrm>
            <a:off x="4807654" y="6689657"/>
            <a:ext cx="129310" cy="1293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6" name="Oval 55"/>
          <p:cNvSpPr/>
          <p:nvPr/>
        </p:nvSpPr>
        <p:spPr>
          <a:xfrm>
            <a:off x="5558540" y="667290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7" name="Oval 56"/>
          <p:cNvSpPr/>
          <p:nvPr/>
        </p:nvSpPr>
        <p:spPr>
          <a:xfrm>
            <a:off x="5784688" y="667219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Oval 57"/>
          <p:cNvSpPr/>
          <p:nvPr/>
        </p:nvSpPr>
        <p:spPr>
          <a:xfrm>
            <a:off x="6773014" y="668641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Oval 58"/>
          <p:cNvSpPr/>
          <p:nvPr/>
        </p:nvSpPr>
        <p:spPr>
          <a:xfrm>
            <a:off x="6999162" y="6685711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Oval 59"/>
          <p:cNvSpPr/>
          <p:nvPr/>
        </p:nvSpPr>
        <p:spPr>
          <a:xfrm>
            <a:off x="8068345" y="6667947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1" name="Oval 60"/>
          <p:cNvSpPr/>
          <p:nvPr/>
        </p:nvSpPr>
        <p:spPr>
          <a:xfrm>
            <a:off x="8294493" y="6667239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2" name="Oval 61"/>
          <p:cNvSpPr/>
          <p:nvPr/>
        </p:nvSpPr>
        <p:spPr>
          <a:xfrm>
            <a:off x="2161546" y="6659760"/>
            <a:ext cx="129310" cy="129310"/>
          </a:xfrm>
          <a:prstGeom prst="ellipse">
            <a:avLst/>
          </a:prstGeom>
          <a:solidFill>
            <a:srgbClr val="E36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TextBox 39"/>
          <p:cNvSpPr txBox="1"/>
          <p:nvPr/>
        </p:nvSpPr>
        <p:spPr>
          <a:xfrm>
            <a:off x="82047" y="1796064"/>
            <a:ext cx="1640328" cy="3016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ru-RU" sz="1000" dirty="0" smtClean="0"/>
              <a:t>Есть три типа доступа</a:t>
            </a:r>
            <a:r>
              <a:rPr lang="en-US" sz="1000" dirty="0" smtClean="0"/>
              <a:t>: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1. </a:t>
            </a:r>
            <a:r>
              <a:rPr lang="ru-RU" sz="1000" b="1" dirty="0" smtClean="0"/>
              <a:t>Свободный доступ</a:t>
            </a:r>
            <a:endParaRPr lang="en-US" sz="1000" b="1" dirty="0"/>
          </a:p>
          <a:p>
            <a:r>
              <a:rPr lang="ru-RU" sz="1000" dirty="0" smtClean="0">
                <a:cs typeface="Calibri"/>
              </a:rPr>
              <a:t>Полностью доступный контент, который может потребовать регистрацию в личном кабинете</a:t>
            </a:r>
            <a:endParaRPr lang="en-US" sz="1000" dirty="0">
              <a:cs typeface="Calibri"/>
            </a:endParaRPr>
          </a:p>
          <a:p>
            <a:endParaRPr lang="en-US" sz="1000" dirty="0"/>
          </a:p>
          <a:p>
            <a:r>
              <a:rPr lang="en-US" sz="1000" dirty="0"/>
              <a:t>2. </a:t>
            </a:r>
            <a:r>
              <a:rPr lang="ru-RU" sz="1000" b="1" dirty="0" smtClean="0"/>
              <a:t>Открытый доступ</a:t>
            </a:r>
            <a:endParaRPr lang="en-US" sz="1000" b="1" dirty="0"/>
          </a:p>
          <a:p>
            <a:r>
              <a:rPr lang="ru-RU" sz="1000" dirty="0" smtClean="0"/>
              <a:t>Свободный ресурс для всех с возможностью читать/скачивать без ограничений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/>
              <a:t>3. </a:t>
            </a:r>
            <a:r>
              <a:rPr lang="ru-RU" sz="1000" b="1" dirty="0" smtClean="0"/>
              <a:t>Полный доступ</a:t>
            </a:r>
            <a:endParaRPr lang="en-US" sz="1000" b="1" dirty="0"/>
          </a:p>
          <a:p>
            <a:r>
              <a:rPr lang="ru-RU" sz="1000" dirty="0" smtClean="0"/>
              <a:t>При покупке всей электронной книги предоставляется доступ ко всем главам</a:t>
            </a:r>
            <a:endParaRPr lang="en-SG" sz="1000" dirty="0"/>
          </a:p>
        </p:txBody>
      </p:sp>
      <p:sp>
        <p:nvSpPr>
          <p:cNvPr id="49" name="Rectangle 48"/>
          <p:cNvSpPr/>
          <p:nvPr/>
        </p:nvSpPr>
        <p:spPr>
          <a:xfrm>
            <a:off x="1812415" y="2517972"/>
            <a:ext cx="579292" cy="159719"/>
          </a:xfrm>
          <a:prstGeom prst="rect">
            <a:avLst/>
          </a:prstGeom>
          <a:noFill/>
          <a:ln w="38100">
            <a:solidFill>
              <a:srgbClr val="4AB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15" idx="1"/>
            <a:endCxn id="17" idx="3"/>
          </p:cNvCxnSpPr>
          <p:nvPr/>
        </p:nvCxnSpPr>
        <p:spPr>
          <a:xfrm flipH="1">
            <a:off x="1424141" y="5131482"/>
            <a:ext cx="417877" cy="153887"/>
          </a:xfrm>
          <a:prstGeom prst="straightConnector1">
            <a:avLst/>
          </a:prstGeom>
          <a:ln>
            <a:solidFill>
              <a:srgbClr val="4ABD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01610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ISPRING_RESOURCE_PATHS_HASH_2" val="e7c68f55858920484ba46042206d4d2472c4761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</TotalTime>
  <Words>991</Words>
  <Application>Microsoft Office PowerPoint</Application>
  <PresentationFormat>Экран (4:3)</PresentationFormat>
  <Paragraphs>232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</dc:creator>
  <cp:lastModifiedBy>sotrudnik</cp:lastModifiedBy>
  <cp:revision>245</cp:revision>
  <dcterms:created xsi:type="dcterms:W3CDTF">2015-02-07T05:07:57Z</dcterms:created>
  <dcterms:modified xsi:type="dcterms:W3CDTF">2021-10-04T06:37:37Z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48441858-B051-4B93-930A-FB82A52663D1</vt:lpwstr>
  </property>
  <property fmtid="{D5CDD505-2E9C-101B-9397-08002B2CF9AE}" pid="3" name="ArticulatePath">
    <vt:lpwstr>What Your Investor Pitch Should Cover</vt:lpwstr>
  </property>
</Properties>
</file>